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notesMasterIdLst>
    <p:notesMasterId r:id="rId19"/>
  </p:notesMasterIdLst>
  <p:handoutMasterIdLst>
    <p:handoutMasterId r:id="rId20"/>
  </p:handoutMasterIdLst>
  <p:sldIdLst>
    <p:sldId id="258" r:id="rId2"/>
    <p:sldId id="281" r:id="rId3"/>
    <p:sldId id="298" r:id="rId4"/>
    <p:sldId id="285" r:id="rId5"/>
    <p:sldId id="262" r:id="rId6"/>
    <p:sldId id="286" r:id="rId7"/>
    <p:sldId id="291" r:id="rId8"/>
    <p:sldId id="304" r:id="rId9"/>
    <p:sldId id="306" r:id="rId10"/>
    <p:sldId id="293" r:id="rId11"/>
    <p:sldId id="287" r:id="rId12"/>
    <p:sldId id="305" r:id="rId13"/>
    <p:sldId id="288" r:id="rId14"/>
    <p:sldId id="279" r:id="rId15"/>
    <p:sldId id="296" r:id="rId16"/>
    <p:sldId id="297" r:id="rId17"/>
    <p:sldId id="289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FA3E0A-FD8B-4D8C-AE6B-26E6E4CB5652}" v="24" dt="2018-08-30T15:53:22.755"/>
    <p1510:client id="{2F22370A-21D1-1F28-C4D4-9A61424BC39C}" v="1" dt="2019-09-05T10:28:10.018"/>
    <p1510:client id="{4FF38A85-5F7E-4F2C-A14B-B2C4F97133CB}" v="2" dt="2018-09-03T02:25:45.947"/>
    <p1510:client id="{D8DC34D0-6D6A-4638-8B87-1955A2A4D1AB}" v="105" dt="2019-09-04T10:34:55.3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996" autoAdjust="0"/>
    <p:restoredTop sz="94660"/>
  </p:normalViewPr>
  <p:slideViewPr>
    <p:cSldViewPr>
      <p:cViewPr varScale="1">
        <p:scale>
          <a:sx n="108" d="100"/>
          <a:sy n="108" d="100"/>
        </p:scale>
        <p:origin x="130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1ADE66-8EAC-4D9D-BF2D-A9E0717E9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76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33F7EB0-F497-4F96-9D2F-708D826139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401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271EBE-1260-4144-8D85-D6F2A4B61A4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Keeping you notified of your child’s progress is a priority at Gardenview.  Student progress is reported by:</a:t>
            </a: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1747A3-01A2-4DE1-9F36-E4363200F4E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Gardenview encourages parent involvement in the educational process. 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CC9B24-2EB5-40E9-9DD8-4DC560C01B85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Our teachers work hard to ensure your children are successful.  However, we need your assistance and support.  In our school parent compacts………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Developed in collaboration among parents, teachers and students.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Updated periodically.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NCLB recommends that compacts be standards-based.</a:t>
            </a: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Distributed with site Title I Parent Involvement Policy.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  <a:p>
            <a:pPr eaLnBrk="1" hangingPunct="1"/>
            <a:r>
              <a:rPr lang="en-US" altLang="en-US" dirty="0">
                <a:latin typeface="Arial" panose="020B0604020202020204" pitchFamily="34" charset="0"/>
              </a:rPr>
              <a:t>Compact- We need you assistance in helping to develop agreement.  It will be reviewed throughout the year in parent conferences and meetings.</a:t>
            </a:r>
          </a:p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EB867E-00F8-4958-B665-F9767EEE95E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You have the ability to influence your child’s education more than any teacher or school.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You know your child best. Share information about your child’s interests and abilities with teachers.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Ask to see progress reports on your child and the school.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7C3769B-92CF-4E3F-BAC5-24E62F7DA88A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4F3610A-DE64-41BC-A463-26E96B42117A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0BE8C6-9DC2-496E-B612-DEAC54F86A4E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5570CE-B903-4451-9A17-9CD231753145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2869438-6F34-415D-A7A9-161EDF9CBFC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The purpose of this title is to ensure that all children have a fair, equal, and significant opportunity to obtain a high-quality education and reach, at a minimum, proficiency on challenging State academic achievement standards and state academic assessments. This purpose can be accomplished by — 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FE5B6B-22DA-4E2D-9E55-A2E07DE796B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It is the largest federal assistance program for our nation’s schools.</a:t>
            </a:r>
          </a:p>
          <a:p>
            <a:pPr eaLnBrk="1" hangingPunct="1">
              <a:defRPr/>
            </a:pPr>
            <a:r>
              <a:rPr lang="en-US" dirty="0"/>
              <a:t>The goal of Title I is a higher quality of education for </a:t>
            </a:r>
            <a:r>
              <a:rPr lang="en-US" u="sng" dirty="0"/>
              <a:t>every</a:t>
            </a:r>
            <a:r>
              <a:rPr lang="en-US" dirty="0"/>
              <a:t> child.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The program serves millions of children in elementary and secondary schools each year</a:t>
            </a:r>
          </a:p>
          <a:p>
            <a:pPr marL="603748" indent="-603748" eaLnBrk="1" hangingPunct="1">
              <a:lnSpc>
                <a:spcPct val="90000"/>
              </a:lnSpc>
              <a:defRPr/>
            </a:pPr>
            <a:endParaRPr lang="en-US" dirty="0"/>
          </a:p>
          <a:p>
            <a:pPr marL="603748" indent="-603748" eaLnBrk="1" hangingPunct="1">
              <a:lnSpc>
                <a:spcPct val="90000"/>
              </a:lnSpc>
              <a:defRPr/>
            </a:pPr>
            <a:r>
              <a:rPr lang="en-US" dirty="0"/>
              <a:t>What is NCLB:</a:t>
            </a:r>
          </a:p>
          <a:p>
            <a:pPr marL="603748" indent="-603748" eaLnBrk="1" hangingPunct="1">
              <a:lnSpc>
                <a:spcPct val="90000"/>
              </a:lnSpc>
              <a:defRPr/>
            </a:pPr>
            <a:r>
              <a:rPr lang="en-US" dirty="0"/>
              <a:t>It is an education act (signed into law in 2002) that aims to:</a:t>
            </a:r>
          </a:p>
          <a:p>
            <a:pPr marL="603748" indent="-603748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/>
              <a:t>Raise accountability</a:t>
            </a:r>
          </a:p>
          <a:p>
            <a:pPr marL="603748" indent="-603748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/>
              <a:t>Provide more financial flexibility</a:t>
            </a:r>
          </a:p>
          <a:p>
            <a:pPr marL="603748" indent="-603748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/>
              <a:t>Set goals</a:t>
            </a:r>
          </a:p>
          <a:p>
            <a:pPr marL="603748" indent="-603748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/>
              <a:t>Improve teacher quality</a:t>
            </a:r>
          </a:p>
          <a:p>
            <a:pPr marL="603748" indent="-603748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/>
              <a:t>Provide school choice</a:t>
            </a:r>
          </a:p>
          <a:p>
            <a:pPr marL="603748" indent="-603748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dirty="0"/>
              <a:t>Make schools safer</a:t>
            </a: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99424E5-1A3B-4C12-B8AD-99ABF5CC464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Extra help (in addition to what they learn during math and reading time in the classroom)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Funding provided under No Child Left Behind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13AB6B4-CE76-4674-BB29-09A314B3018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5D5CEE-D006-4CF7-8620-DB74096018A0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Schoolwide – all students benefit from title I services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Arial" panose="020B0604020202020204" pitchFamily="34" charset="0"/>
              </a:rPr>
              <a:t>Targeted – students identified for the program based on performance on assessments</a:t>
            </a:r>
          </a:p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Schools work to identify students most in need of educational help. Students do not have to be from low-income families to receive help.  The schools set goals for improvement, measure student progress, using standards set forth in the state’s Title I plan, develop programs that add to regular classroom instruction, and involve parents in all aspects of the program.</a:t>
            </a:r>
          </a:p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</a:rPr>
              <a:t>Under the title I and the federal government, you as parents have rights.  Your rights include requesting the following information: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257547-B56D-4758-BBC4-C619605F521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E4C58D-ED4D-4DEC-A6A0-F1B1B33EE92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C76A00-4846-4B89-93E9-7E92F0EF3E94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DC76A00-4846-4B89-93E9-7E92F0EF3E94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386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9747B4-5161-4029-85B2-70493F5D2A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51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54E7C-3B5E-48A8-B2C5-F1760E21B3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2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54E7C-3B5E-48A8-B2C5-F1760E21B3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9897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54E7C-3B5E-48A8-B2C5-F1760E21B3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2711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54E7C-3B5E-48A8-B2C5-F1760E21B3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5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54E7C-3B5E-48A8-B2C5-F1760E21B3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6799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54E7C-3B5E-48A8-B2C5-F1760E21B3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53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157BB-FD2B-4DC0-8300-133277D213E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9394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B8EFC-954A-47AB-BB70-2268B282FE2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930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A0B73E-B0BB-47DD-AA17-0311E009D91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707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5C0C6-AEFE-4F03-A092-A1B14D13816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431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D2E0E-C4AF-49F9-95C9-7DE2E580677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785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201F3E-250C-4760-9644-385D692ED50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950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3FD5AE-7C58-4DB8-A1BC-B38525556CB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88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2AEDD6-25B1-432F-9DAF-6213195B2E2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8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E120D4-F88E-4C9B-8B87-00B5999EE39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726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C9E31E-8057-4664-99CA-D7721063936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175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554E7C-3B5E-48A8-B2C5-F1760E21B3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78570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71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9143771" cy="47307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8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9954" y="3753695"/>
            <a:ext cx="2604045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4128" y="623571"/>
            <a:ext cx="7695743" cy="3523885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Peabody Elementary School</a:t>
            </a:r>
            <a:br>
              <a:rPr lang="en-US" altLang="en-US" sz="6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60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Annual Title I Parent Meeting</a:t>
            </a:r>
          </a:p>
        </p:txBody>
      </p:sp>
      <p:sp>
        <p:nvSpPr>
          <p:cNvPr id="5129" name="Freeform: Shape 75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9144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24128" y="4777380"/>
            <a:ext cx="7695743" cy="1209763"/>
          </a:xfrm>
        </p:spPr>
        <p:txBody>
          <a:bodyPr>
            <a:normAutofit fontScale="77500" lnSpcReduction="20000"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altLang="en-US" sz="2100" b="1" i="1" u="sng" dirty="0">
                <a:solidFill>
                  <a:schemeClr val="bg2"/>
                </a:solidFill>
              </a:rPr>
              <a:t>Presented by</a:t>
            </a:r>
            <a:r>
              <a:rPr lang="en-US" altLang="en-US" sz="2100" b="1" dirty="0">
                <a:solidFill>
                  <a:schemeClr val="bg2"/>
                </a:solidFill>
              </a:rPr>
              <a:t>:</a:t>
            </a:r>
          </a:p>
          <a:p>
            <a:pPr algn="ctr">
              <a:lnSpc>
                <a:spcPct val="90000"/>
              </a:lnSpc>
            </a:pPr>
            <a:r>
              <a:rPr lang="en-US" altLang="en-US" sz="2100" b="1" dirty="0">
                <a:solidFill>
                  <a:schemeClr val="bg2"/>
                </a:solidFill>
                <a:latin typeface="Times New Roman"/>
                <a:cs typeface="Times New Roman"/>
              </a:rPr>
              <a:t>Kevin M. </a:t>
            </a:r>
            <a:r>
              <a:rPr lang="en-US" altLang="en-US" sz="2100" b="1" dirty="0" err="1">
                <a:solidFill>
                  <a:schemeClr val="bg2"/>
                </a:solidFill>
                <a:latin typeface="Times New Roman"/>
                <a:cs typeface="Times New Roman"/>
              </a:rPr>
              <a:t>morris</a:t>
            </a:r>
            <a:endParaRPr lang="en-US" altLang="en-US" sz="2100" b="1" dirty="0">
              <a:solidFill>
                <a:schemeClr val="bg2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90000"/>
              </a:lnSpc>
            </a:pPr>
            <a:r>
              <a:rPr lang="en-US" altLang="en-US" sz="2100" b="1" dirty="0">
                <a:solidFill>
                  <a:schemeClr val="bg2"/>
                </a:solidFill>
                <a:latin typeface="Times New Roman"/>
                <a:cs typeface="Times New Roman"/>
              </a:rPr>
              <a:t>Professional Learning Community Coach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2100" b="1" dirty="0">
                <a:solidFill>
                  <a:schemeClr val="bg2"/>
                </a:solidFill>
                <a:latin typeface="Times New Roman"/>
                <a:cs typeface="Times New Roman"/>
              </a:rPr>
              <a:t>August 30, 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400" i="1">
                <a:latin typeface="Times New Roman" panose="02020603050405020304" pitchFamily="18" charset="0"/>
              </a:rPr>
              <a:t>Reporting Student Progress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Daily Reports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Weekly Reports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 Progress Reports (every 4 ½ weeks)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Report Cards (every 9 weeks)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Parent/Teacher Conferences – Scheduled all teachers have available office hours from 3:00 – 3:30. </a:t>
            </a:r>
          </a:p>
          <a:p>
            <a:pPr>
              <a:buFont typeface="Wingdings" panose="05000000000000000000" pitchFamily="2" charset="2"/>
              <a:buChar char="ü"/>
              <a:defRPr/>
            </a:pPr>
            <a:r>
              <a:rPr lang="en-US" altLang="en-US" dirty="0">
                <a:latin typeface="Times New Roman" panose="02020603050405020304" pitchFamily="18" charset="0"/>
              </a:rPr>
              <a:t>Telephone Conferences</a:t>
            </a:r>
          </a:p>
          <a:p>
            <a:pPr marL="0" indent="0">
              <a:buFontTx/>
              <a:buNone/>
              <a:defRPr/>
            </a:pPr>
            <a:endParaRPr lang="en-US" altLang="en-US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849549" y="-155643"/>
            <a:ext cx="7162800" cy="1600200"/>
          </a:xfrm>
        </p:spPr>
        <p:txBody>
          <a:bodyPr/>
          <a:lstStyle/>
          <a:p>
            <a:pPr algn="ctr"/>
            <a:b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Peabody Elementary School </a:t>
            </a:r>
            <a:b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Parental Involvement Policy </a:t>
            </a:r>
            <a:endParaRPr lang="en-US" altLang="en-US" sz="3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584470" y="1836906"/>
            <a:ext cx="7696200" cy="4419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</a:rPr>
              <a:t>  </a:t>
            </a:r>
            <a:r>
              <a:rPr lang="en-US" altLang="en-US" b="1" i="1" dirty="0">
                <a:latin typeface="Times New Roman" panose="02020603050405020304" pitchFamily="18" charset="0"/>
              </a:rPr>
              <a:t>Parents will become involved in the educational process by: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Regularly attending school events 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Serving on the Site-based Leadership Council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Serving on the School Improvement Committee</a:t>
            </a:r>
          </a:p>
          <a:p>
            <a:pPr eaLnBrk="1" hangingPunct="1"/>
            <a:r>
              <a:rPr lang="en-US" altLang="en-US" dirty="0">
                <a:latin typeface="Times New Roman" panose="02020603050405020304" pitchFamily="18" charset="0"/>
              </a:rPr>
              <a:t>Using talent and resources to enhance the instructional program</a:t>
            </a:r>
          </a:p>
          <a:p>
            <a:pPr eaLnBrk="1" hangingPunct="1">
              <a:buFontTx/>
              <a:buNone/>
            </a:pPr>
            <a:endParaRPr lang="en-US" altLang="en-US" dirty="0">
              <a:latin typeface="Times New Roman" panose="02020603050405020304" pitchFamily="18" charset="0"/>
            </a:endParaRPr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11804" y="194553"/>
            <a:ext cx="7162800" cy="1600200"/>
          </a:xfrm>
        </p:spPr>
        <p:txBody>
          <a:bodyPr/>
          <a:lstStyle/>
          <a:p>
            <a:pPr algn="ctr" eaLnBrk="1" hangingPunct="1"/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Peabody Elementary School </a:t>
            </a:r>
            <a:b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Parental Involvement  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20949" y="1800428"/>
            <a:ext cx="7696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u="sng">
                <a:latin typeface="Times New Roman" panose="02020603050405020304" pitchFamily="18" charset="0"/>
              </a:rPr>
              <a:t>School/Parent Compact</a:t>
            </a:r>
            <a:r>
              <a:rPr lang="en-US" altLang="en-US" b="1">
                <a:latin typeface="Times New Roman" panose="02020603050405020304" pitchFamily="18" charset="0"/>
              </a:rPr>
              <a:t>: </a:t>
            </a:r>
            <a:r>
              <a:rPr lang="en-US" altLang="en-US">
                <a:latin typeface="Times New Roman" panose="02020603050405020304" pitchFamily="18" charset="0"/>
              </a:rPr>
              <a:t>An agreement that identifies the responsibilities of the school, the parent, and the student to ensure that all students are successful in all that they do.</a:t>
            </a:r>
          </a:p>
          <a:p>
            <a:pPr>
              <a:lnSpc>
                <a:spcPct val="90000"/>
              </a:lnSpc>
            </a:pPr>
            <a:r>
              <a:rPr lang="en-US" altLang="en-US" b="1" i="1" u="sng">
                <a:latin typeface="Times New Roman" panose="02020603050405020304" pitchFamily="18" charset="0"/>
              </a:rPr>
              <a:t>Family Engagement Plan</a:t>
            </a:r>
            <a:r>
              <a:rPr lang="en-US" altLang="en-US">
                <a:latin typeface="Times New Roman" panose="02020603050405020304" pitchFamily="18" charset="0"/>
              </a:rPr>
              <a:t>: A written plan jointly developed with parents and teachers and staff that outlines expectations for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</a:rPr>
              <a:t>parent and community involvement.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C9E50C-1CAD-4221-8E6E-28656DFF762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39366" y="338036"/>
            <a:ext cx="6870700" cy="1219200"/>
          </a:xfrm>
        </p:spPr>
        <p:txBody>
          <a:bodyPr/>
          <a:lstStyle/>
          <a:p>
            <a:pPr algn="ctr" eaLnBrk="1" hangingPunct="1"/>
            <a:r>
              <a:rPr lang="en-US" alt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  <a:t>Parent Involvement at </a:t>
            </a:r>
            <a:br>
              <a:rPr lang="en-US" alt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Peabody Elementary School </a:t>
            </a:r>
            <a:br>
              <a:rPr lang="en-US" altLang="en-US" sz="3600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6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584470" y="1556426"/>
            <a:ext cx="7696200" cy="48006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/>
            <a:endParaRPr lang="en-US" altLang="en-US" sz="2400" i="1" dirty="0">
              <a:latin typeface="Times New Roman" panose="02020603050405020304" pitchFamily="18" charset="0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Watch DOGS</a:t>
            </a:r>
            <a:endParaRPr lang="en-US" dirty="0"/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Parent/Teacher Conferences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/>
            <a:r>
              <a:rPr lang="en-US" altLang="en-US" sz="2400" i="1" dirty="0">
                <a:latin typeface="Times New Roman" panose="02020603050405020304" pitchFamily="18" charset="0"/>
              </a:rPr>
              <a:t>Various meetings (Site-based Leadership, PTA)   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Parent Workshops *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Family Events (Curriculum Nights)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Awards Assemblies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Invitations to classroom activities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Field Day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Assessment Proctor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International Festival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/>
            <a:r>
              <a:rPr lang="en-US" altLang="en-US" sz="2400" i="1" dirty="0">
                <a:latin typeface="Times New Roman" panose="02020603050405020304" pitchFamily="18" charset="0"/>
              </a:rPr>
              <a:t>Room Parent </a:t>
            </a:r>
            <a:endParaRPr lang="en-US" altLang="en-US" sz="2400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/>
            <a:endParaRPr lang="en-US" altLang="en-US" sz="2800" i="1" dirty="0">
              <a:latin typeface="Times New Roman" panose="02020603050405020304" pitchFamily="18" charset="0"/>
              <a:cs typeface="Times New Roman"/>
            </a:endParaRP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3200" i="1">
                <a:latin typeface="Times New Roman" panose="02020603050405020304" pitchFamily="18" charset="0"/>
              </a:rPr>
              <a:t>What Can I Do To Support My Child?</a:t>
            </a:r>
          </a:p>
        </p:txBody>
      </p:sp>
      <p:sp>
        <p:nvSpPr>
          <p:cNvPr id="29699" name="Rectangle 5"/>
          <p:cNvSpPr>
            <a:spLocks noGrp="1" noChangeArrowheads="1"/>
          </p:cNvSpPr>
          <p:nvPr>
            <p:ph sz="half" idx="1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Share a love of learning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Read to your child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Ask your child to read to you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Limit TV time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Take advantage of the public library and the school media center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sz="half" idx="2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Show interest in your child’s school day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Ask questions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Ask to see homework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Praise their efforts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Encourage good study habits-set aside a time and a quiet place for them to study and do homework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sz="3200" i="1">
                <a:latin typeface="Times New Roman" panose="02020603050405020304" pitchFamily="18" charset="0"/>
              </a:rPr>
              <a:t>Get to Know Your School &amp; Communicate With Teachers</a:t>
            </a:r>
          </a:p>
        </p:txBody>
      </p:sp>
      <p:sp>
        <p:nvSpPr>
          <p:cNvPr id="31747" name="Rectangle 5"/>
          <p:cNvSpPr>
            <a:spLocks noGrp="1" noChangeArrowheads="1"/>
          </p:cNvSpPr>
          <p:nvPr>
            <p:ph sz="half" idx="1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Attend school events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Visit the classroom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Volunteer at the school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Join parent organizations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Keep teachers informed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Attend special parent trainings through Title I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sz="half" idx="2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Attend parent-teacher conferences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Be prepared for the meetings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Consider whether you have met your responsibilities as stated in the parent-school compact</a:t>
            </a:r>
          </a:p>
          <a:p>
            <a:pPr eaLnBrk="1" hangingPunct="1"/>
            <a:r>
              <a:rPr lang="en-US" altLang="en-US" sz="2400">
                <a:latin typeface="Times New Roman" panose="02020603050405020304" pitchFamily="18" charset="0"/>
              </a:rPr>
              <a:t>List your questions before the meeting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164" y="426396"/>
            <a:ext cx="7010400" cy="1219200"/>
          </a:xfrm>
        </p:spPr>
        <p:txBody>
          <a:bodyPr/>
          <a:lstStyle/>
          <a:p>
            <a:pPr algn="ctr"/>
            <a:r>
              <a:rPr lang="en-US" altLang="en-US" i="1">
                <a:latin typeface="Times New Roman" panose="02020603050405020304" pitchFamily="18" charset="0"/>
              </a:rPr>
              <a:t>Process for Contacting Staff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43355" y="1348092"/>
            <a:ext cx="7086600" cy="45720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buNone/>
            </a:pPr>
            <a:r>
              <a:rPr lang="en-US" altLang="en-US" dirty="0"/>
              <a:t> </a:t>
            </a:r>
            <a:r>
              <a:rPr lang="en-US" altLang="en-US" sz="3600" dirty="0">
                <a:latin typeface="Times New Roman"/>
                <a:cs typeface="Times New Roman"/>
              </a:rPr>
              <a:t>If you have questions or concerns relating to your child’s performance in school or other issues, contact the school at 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buNone/>
            </a:pPr>
            <a:r>
              <a:rPr lang="en-US" altLang="en-US" sz="3600" dirty="0">
                <a:latin typeface="Times New Roman"/>
                <a:cs typeface="Times New Roman"/>
              </a:rPr>
              <a:t>   416-4606.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 algn="ctr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My contact information:</a:t>
            </a:r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ctr">
              <a:buFontTx/>
              <a:buNone/>
            </a:pPr>
            <a:r>
              <a:rPr lang="en-US" altLang="en-US" sz="3600" dirty="0">
                <a:latin typeface="Times New Roman"/>
                <a:cs typeface="Times New Roman"/>
              </a:rPr>
              <a:t>morrisk1@scsk12.org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             </a:t>
            </a:r>
            <a:br>
              <a:rPr lang="en-US" altLang="en-US"/>
            </a:br>
            <a:r>
              <a:rPr lang="en-US" altLang="en-US"/>
              <a:t>              </a:t>
            </a:r>
            <a:br>
              <a:rPr lang="en-US" altLang="en-US"/>
            </a:br>
            <a:r>
              <a:rPr lang="en-US" altLang="en-US"/>
              <a:t>              </a:t>
            </a:r>
            <a:br>
              <a:rPr lang="en-US" altLang="en-US"/>
            </a:br>
            <a:r>
              <a:rPr lang="en-US" altLang="en-US"/>
              <a:t>               Questions 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35843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>
              <a:buFontTx/>
              <a:buNone/>
            </a:pPr>
            <a:endParaRPr lang="en-US" altLang="en-US"/>
          </a:p>
          <a:p>
            <a:pPr algn="ctr">
              <a:buFontTx/>
              <a:buNone/>
            </a:pPr>
            <a:r>
              <a:rPr lang="en-US" altLang="en-US"/>
              <a:t>Thank You For Attending!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6CC0A-0806-41AE-BE51-E70A613ED1DB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/>
          </a:p>
        </p:txBody>
      </p:sp>
      <p:pic>
        <p:nvPicPr>
          <p:cNvPr id="35845" name="Picture 2" descr="C:\Users\Toya\AppData\Local\Microsoft\Windows\Temporary Internet Files\Content.IE5\I4Z3G97U\MMj02347520000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78" y="218501"/>
            <a:ext cx="4191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49549" y="204281"/>
            <a:ext cx="7010400" cy="838200"/>
          </a:xfrm>
        </p:spPr>
        <p:txBody>
          <a:bodyPr/>
          <a:lstStyle/>
          <a:p>
            <a:pPr algn="ctr" eaLnBrk="1" hangingPunct="1"/>
            <a:r>
              <a:rPr lang="en-US" altLang="en-US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altLang="en-US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761189" y="1258921"/>
            <a:ext cx="7543800" cy="51816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The purpose of Title I is to ensure</a:t>
            </a:r>
          </a:p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that all children have a fair, equal, and</a:t>
            </a:r>
          </a:p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significant opportunity to obtain a</a:t>
            </a:r>
          </a:p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high-quality education and reach, at a</a:t>
            </a:r>
          </a:p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minimum, proficiency on challenging</a:t>
            </a:r>
          </a:p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State academic achievement</a:t>
            </a:r>
          </a:p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standards and state academic</a:t>
            </a:r>
          </a:p>
          <a:p>
            <a:pPr eaLnBrk="1" hangingPunct="1">
              <a:buFontTx/>
              <a:buNone/>
            </a:pPr>
            <a:r>
              <a:rPr lang="en-US" altLang="en-US" sz="3600" dirty="0">
                <a:latin typeface="Times New Roman" panose="02020603050405020304" pitchFamily="18" charset="0"/>
              </a:rPr>
              <a:t>assessments. 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1698625" y="1592263"/>
            <a:ext cx="65309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4400" i="1">
                <a:latin typeface="Times New Roman" panose="02020603050405020304" pitchFamily="18" charset="0"/>
              </a:rPr>
              <a:t>What is Title I 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804153" y="1372411"/>
            <a:ext cx="7010400" cy="457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  </a:t>
            </a:r>
            <a:r>
              <a:rPr lang="en-US" altLang="en-US" sz="3600">
                <a:latin typeface="Times New Roman" panose="02020603050405020304" pitchFamily="18" charset="0"/>
              </a:rPr>
              <a:t>Title I is a program that is funded by the Federal Government that provides extra assistance to help students meet national and state achievement standards.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i="1">
                <a:latin typeface="Times New Roman" panose="02020603050405020304" pitchFamily="18" charset="0"/>
                <a:cs typeface="Times New Roman" panose="02020603050405020304" pitchFamily="18" charset="0"/>
              </a:rPr>
              <a:t>Goals of Title I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8517" y="1399162"/>
            <a:ext cx="7224713" cy="3886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</a:rPr>
              <a:t>Increase academic achievement</a:t>
            </a: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</a:rPr>
              <a:t>Provide direct instructional support to students</a:t>
            </a: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</a:rPr>
              <a:t>Provide professional development for teachers</a:t>
            </a:r>
          </a:p>
          <a:p>
            <a:pPr eaLnBrk="1" hangingPunct="1"/>
            <a:r>
              <a:rPr lang="en-US" altLang="en-US" sz="3600" dirty="0">
                <a:latin typeface="Times New Roman" panose="02020603050405020304" pitchFamily="18" charset="0"/>
              </a:rPr>
              <a:t>Promote parent education and involvement</a:t>
            </a:r>
          </a:p>
        </p:txBody>
      </p:sp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68D3CE2-B97C-4124-8774-577AD4D77C73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828101" y="256142"/>
            <a:ext cx="7010400" cy="83820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How Title I Works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sz="half" idx="1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The federal government provides funding to states each year for Title I.  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</a:rPr>
              <a:t>The State educational agencies send the money to the school district.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	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sz="half" idx="2"/>
          </p:nvPr>
        </p:nvSpPr>
        <p:spPr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</a:rPr>
              <a:t>The local school district identifies eligible schools and provides Title I resources.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latin typeface="Times New Roman" panose="02020603050405020304" pitchFamily="18" charset="0"/>
              </a:rPr>
              <a:t>Title I serves children through </a:t>
            </a:r>
            <a:r>
              <a:rPr lang="en-US" altLang="en-US" i="1">
                <a:latin typeface="Times New Roman" panose="02020603050405020304" pitchFamily="18" charset="0"/>
              </a:rPr>
              <a:t>Schoolwide Programs</a:t>
            </a:r>
            <a:r>
              <a:rPr lang="en-US" altLang="en-US">
                <a:latin typeface="Times New Roman" panose="02020603050405020304" pitchFamily="18" charset="0"/>
              </a:rPr>
              <a:t> or </a:t>
            </a:r>
            <a:r>
              <a:rPr lang="en-US" altLang="en-US" i="1">
                <a:latin typeface="Times New Roman" panose="02020603050405020304" pitchFamily="18" charset="0"/>
              </a:rPr>
              <a:t>Targeted Assistance Programs.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381" y="109436"/>
            <a:ext cx="6870700" cy="1600200"/>
          </a:xfrm>
        </p:spPr>
        <p:txBody>
          <a:bodyPr/>
          <a:lstStyle/>
          <a:p>
            <a:pPr algn="ctr" eaLnBrk="1" hangingPunct="1"/>
            <a:r>
              <a:rPr lang="en-US" altLang="en-US" i="1">
                <a:latin typeface="Times New Roman" panose="02020603050405020304" pitchFamily="18" charset="0"/>
              </a:rPr>
              <a:t>Parent’s Right to Know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742545" y="1268649"/>
            <a:ext cx="7391400" cy="495300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>
              <a:lnSpc>
                <a:spcPct val="80000"/>
              </a:lnSpc>
              <a:buNone/>
            </a:pPr>
            <a:r>
              <a:rPr lang="en-US" altLang="en-US" sz="2800" i="1" dirty="0"/>
              <a:t>   </a:t>
            </a:r>
            <a:r>
              <a:rPr lang="en-US" altLang="en-US" sz="2800" b="1" i="1" dirty="0">
                <a:latin typeface="Times New Roman"/>
                <a:cs typeface="Times New Roman"/>
              </a:rPr>
              <a:t>All parents have the right to request the following:</a:t>
            </a:r>
            <a:endParaRPr lang="en-US" altLang="en-US" sz="2800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80000"/>
              </a:lnSpc>
              <a:buFontTx/>
              <a:buNone/>
            </a:pPr>
            <a:endParaRPr lang="en-US" altLang="en-US" sz="2800" b="1" i="1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/>
                <a:cs typeface="Times New Roman"/>
              </a:rPr>
              <a:t>A teacher’s professional qualifications, licensure, grade certification, or waivers</a:t>
            </a: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/>
                <a:cs typeface="Times New Roman"/>
              </a:rPr>
              <a:t>A teacher’s baccalaureate and/or graduate degree, fields of endorsement, or previous teaching experience</a:t>
            </a: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/>
                <a:cs typeface="Times New Roman"/>
              </a:rPr>
              <a:t> A paraprofessional’s qualifications</a:t>
            </a: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/>
                <a:cs typeface="Times New Roman"/>
              </a:rPr>
              <a:t>An annual notice or review of Student Education Records </a:t>
            </a:r>
            <a:endParaRPr lang="en-US" altLang="en-US" sz="2800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 eaLnBrk="1" hangingPunct="1">
              <a:lnSpc>
                <a:spcPct val="80000"/>
              </a:lnSpc>
              <a:buFontTx/>
              <a:buNone/>
            </a:pPr>
            <a:endParaRPr lang="en-US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67C8CE-BC2F-4191-9FF1-FF7AEB07F775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818745" y="81874"/>
            <a:ext cx="6870700" cy="1143000"/>
          </a:xfrm>
        </p:spPr>
        <p:txBody>
          <a:bodyPr/>
          <a:lstStyle/>
          <a:p>
            <a:pPr algn="ctr" eaLnBrk="1" hangingPunct="1"/>
            <a:r>
              <a:rPr lang="en-US" altLang="en-US" sz="4400" i="1">
                <a:latin typeface="Times New Roman" panose="02020603050405020304" pitchFamily="18" charset="0"/>
              </a:rPr>
              <a:t>Parent’s Right to Know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62875" y="1157591"/>
            <a:ext cx="7696200" cy="51054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 eaLnBrk="1" hangingPunct="1">
              <a:lnSpc>
                <a:spcPct val="80000"/>
              </a:lnSpc>
              <a:buFontTx/>
              <a:buNone/>
            </a:pPr>
            <a:r>
              <a:rPr lang="en-US" altLang="en-US" sz="2800" i="1" dirty="0"/>
              <a:t>   </a:t>
            </a:r>
            <a:r>
              <a:rPr lang="en-US" altLang="en-US" sz="2800" b="1" i="1" dirty="0">
                <a:latin typeface="Times New Roman" panose="02020603050405020304" pitchFamily="18" charset="0"/>
              </a:rPr>
              <a:t>All parents will receive information on the following:</a:t>
            </a:r>
            <a:endParaRPr lang="en-US"/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n-US" altLang="en-US" sz="2800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/>
                <a:cs typeface="Times New Roman"/>
              </a:rPr>
              <a:t>Their option to request a transfer if their child becomes a victim of a violent crime</a:t>
            </a:r>
            <a:endParaRPr lang="en-US">
              <a:latin typeface="Times New Roman"/>
              <a:cs typeface="Times New Roman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 panose="02020603050405020304" pitchFamily="18" charset="0"/>
              </a:rPr>
              <a:t>Their right to public school choice and supplemental services if their child’s school is identified for school improvement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 panose="02020603050405020304" pitchFamily="18" charset="0"/>
              </a:rPr>
              <a:t>Their right to timely notification that their child has been taught for four or more consecutive weeks by a teacher who is not highly qualified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n-US" altLang="en-US" sz="2800" dirty="0">
                <a:latin typeface="Times New Roman" panose="02020603050405020304" pitchFamily="18" charset="0"/>
              </a:rPr>
              <a:t>Their child’s level of achievement in each of the State academic assessments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A83509-DE1B-4A3F-A942-355A0978EB5D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i="1" dirty="0">
                <a:latin typeface="Times New Roman" panose="02020603050405020304" pitchFamily="18" charset="0"/>
              </a:rPr>
              <a:t>State and District Assessments</a:t>
            </a:r>
            <a:endParaRPr lang="en-US" altLang="en-US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60670" y="1346470"/>
            <a:ext cx="7239000" cy="480060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342900" indent="-342900"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</a:rPr>
              <a:t>Students will take state mandated and district formative assessments this year.</a:t>
            </a:r>
            <a:endParaRPr lang="en-US" dirty="0"/>
          </a:p>
          <a:p>
            <a:pPr marL="342900" indent="-342900"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</a:rPr>
              <a:t>The data is used to see which students are on track and/or students needing further testing.</a:t>
            </a:r>
            <a:endParaRPr lang="en-US" altLang="en-US" sz="2400" dirty="0">
              <a:latin typeface="Times New Roman" panose="02020603050405020304" pitchFamily="18" charset="0"/>
              <a:cs typeface="Times New Roman"/>
            </a:endParaRPr>
          </a:p>
          <a:p>
            <a:pPr marL="342900" indent="-342900">
              <a:lnSpc>
                <a:spcPct val="90000"/>
              </a:lnSpc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/>
            </a:endParaRPr>
          </a:p>
          <a:p>
            <a:r>
              <a:rPr lang="en-US" altLang="en-US" sz="2400" dirty="0">
                <a:latin typeface="Times New Roman"/>
                <a:cs typeface="Times New Roman"/>
              </a:rPr>
              <a:t> </a:t>
            </a:r>
            <a:r>
              <a:rPr lang="en-US" dirty="0"/>
              <a:t>2020-21 Diagnostic Assessment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Will assess students on the previous grade level standards</a:t>
            </a:r>
          </a:p>
          <a:p>
            <a:pPr lvl="1"/>
            <a:r>
              <a:rPr lang="en-US" dirty="0"/>
              <a:t>Assessment window (September 21 - October 2, 2020)</a:t>
            </a:r>
          </a:p>
          <a:p>
            <a:r>
              <a:rPr lang="en-US" dirty="0"/>
              <a:t>District Common Assessment #1</a:t>
            </a:r>
          </a:p>
          <a:p>
            <a:pPr lvl="1"/>
            <a:r>
              <a:rPr lang="en-US" dirty="0"/>
              <a:t>Will assess Quarter 1 standards</a:t>
            </a:r>
          </a:p>
          <a:p>
            <a:pPr lvl="1"/>
            <a:r>
              <a:rPr lang="en-US" dirty="0"/>
              <a:t>Assessment window (November 16 - December 4, 2020)</a:t>
            </a:r>
          </a:p>
          <a:p>
            <a:r>
              <a:rPr lang="en-US" dirty="0"/>
              <a:t>District Common Assessment #2</a:t>
            </a:r>
          </a:p>
          <a:p>
            <a:pPr lvl="1"/>
            <a:r>
              <a:rPr lang="en-US" dirty="0"/>
              <a:t>Will assess Quarter 2 &amp; Quarter 3 standards</a:t>
            </a:r>
          </a:p>
          <a:p>
            <a:pPr lvl="1"/>
            <a:r>
              <a:rPr lang="en-US" dirty="0"/>
              <a:t>Assessment window (March 8 - 19, 2021)</a:t>
            </a:r>
          </a:p>
          <a:p>
            <a:pPr marL="742950" lvl="1" indent="-285750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800" i="1">
                <a:latin typeface="Times New Roman" panose="02020603050405020304" pitchFamily="18" charset="0"/>
              </a:rPr>
              <a:t>Additional Assessments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12032" y="1443747"/>
            <a:ext cx="7239000" cy="4800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</a:rPr>
              <a:t>Assessments are used to help teachers determine if a student is understanding the content presented in the classroom.</a:t>
            </a:r>
          </a:p>
          <a:p>
            <a:pPr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</a:rPr>
              <a:t>In addition to state assessments, we use the following assessments for our students: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</a:rPr>
              <a:t>  Common assessments in all core subjects K-5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</a:rPr>
              <a:t>  Reading and Math benchmark tests (</a:t>
            </a:r>
            <a:r>
              <a:rPr lang="en-US" altLang="en-US" sz="2400" dirty="0" err="1">
                <a:latin typeface="Times New Roman" panose="02020603050405020304" pitchFamily="18" charset="0"/>
              </a:rPr>
              <a:t>iReady</a:t>
            </a:r>
            <a:r>
              <a:rPr lang="en-US" altLang="en-US" sz="2400" dirty="0">
                <a:latin typeface="Times New Roman" panose="02020603050405020304" pitchFamily="18" charset="0"/>
              </a:rPr>
              <a:t> and </a:t>
            </a:r>
            <a:r>
              <a:rPr lang="en-US" altLang="en-US" sz="2400" dirty="0" err="1">
                <a:latin typeface="Times New Roman" panose="02020603050405020304" pitchFamily="18" charset="0"/>
              </a:rPr>
              <a:t>FastBridge</a:t>
            </a:r>
            <a:r>
              <a:rPr lang="en-US" altLang="en-US" sz="2400" dirty="0">
                <a:latin typeface="Times New Roman" panose="02020603050405020304" pitchFamily="18" charset="0"/>
              </a:rPr>
              <a:t>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en-US" sz="2400" dirty="0">
                <a:latin typeface="Times New Roman" panose="02020603050405020304" pitchFamily="18" charset="0"/>
              </a:rPr>
              <a:t>  Progress Monitoring weekly and biweekly for identified students.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596826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1308</Words>
  <Application>Microsoft Office PowerPoint</Application>
  <PresentationFormat>On-screen Show (4:3)</PresentationFormat>
  <Paragraphs>188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Peabody Elementary School Annual Title I Parent Meeting</vt:lpstr>
      <vt:lpstr>Purpose </vt:lpstr>
      <vt:lpstr>What is Title I ?</vt:lpstr>
      <vt:lpstr>Goals of Title I</vt:lpstr>
      <vt:lpstr>How Title I Works</vt:lpstr>
      <vt:lpstr>Parent’s Right to Know</vt:lpstr>
      <vt:lpstr>Parent’s Right to Know</vt:lpstr>
      <vt:lpstr>State and District Assessments</vt:lpstr>
      <vt:lpstr>Additional Assessments</vt:lpstr>
      <vt:lpstr>Reporting Student Progress</vt:lpstr>
      <vt:lpstr> Peabody Elementary School  Parental Involvement Policy </vt:lpstr>
      <vt:lpstr>Peabody Elementary School  Parental Involvement  </vt:lpstr>
      <vt:lpstr>Parent Involvement at  Peabody Elementary School  </vt:lpstr>
      <vt:lpstr>What Can I Do To Support My Child?</vt:lpstr>
      <vt:lpstr>Get to Know Your School &amp; Communicate With Teachers</vt:lpstr>
      <vt:lpstr>Process for Contacting Staff</vt:lpstr>
      <vt:lpstr>                                                           Questions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Peabody Elementary School Annual Title I Parent Meeting</dc:title>
  <dc:creator>LASHANDA J BELL</dc:creator>
  <cp:lastModifiedBy>KEVIN  MORRIS</cp:lastModifiedBy>
  <cp:revision>80</cp:revision>
  <dcterms:created xsi:type="dcterms:W3CDTF">2020-09-06T19:14:07Z</dcterms:created>
  <dcterms:modified xsi:type="dcterms:W3CDTF">2023-01-18T13:56:39Z</dcterms:modified>
</cp:coreProperties>
</file>